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 Light" panose="00000400000000000000" pitchFamily="2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14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74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48122" y="111127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Milestone 2: Invoice &amp; Receipt Digitization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439710" y="36353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 Extraction, Validation &amp; Database Storage Using OCR, Regex and NLP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0580"/>
            <a:ext cx="1432798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98565"/>
            <a:ext cx="1160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47549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Milestone 2: A Leap Forward in Automation</a:t>
            </a:r>
            <a:endParaRPr lang="en-US" sz="6150" dirty="0"/>
          </a:p>
        </p:txBody>
      </p:sp>
      <p:sp>
        <p:nvSpPr>
          <p:cNvPr id="5" name="Shape 3"/>
          <p:cNvSpPr/>
          <p:nvPr/>
        </p:nvSpPr>
        <p:spPr>
          <a:xfrm>
            <a:off x="793790" y="3644146"/>
            <a:ext cx="13042821" cy="2773799"/>
          </a:xfrm>
          <a:prstGeom prst="roundRect">
            <a:avLst>
              <a:gd name="adj" fmla="val 34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651766"/>
            <a:ext cx="4342448" cy="2758559"/>
          </a:xfrm>
          <a:prstGeom prst="roundRect">
            <a:avLst>
              <a:gd name="adj" fmla="val 3454"/>
            </a:avLst>
          </a:prstGeom>
          <a:solidFill>
            <a:srgbClr val="FFD8CC"/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3878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4368998"/>
            <a:ext cx="38888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extraction and validation significantly reduce human error, leading to more precise financial data.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3857" y="3651766"/>
            <a:ext cx="4342567" cy="2758559"/>
          </a:xfrm>
          <a:prstGeom prst="rect">
            <a:avLst/>
          </a:prstGeom>
          <a:solidFill>
            <a:srgbClr val="FFD8CC"/>
          </a:solidFill>
          <a:ln/>
        </p:spPr>
      </p:sp>
      <p:sp>
        <p:nvSpPr>
          <p:cNvPr id="10" name="Shape 8"/>
          <p:cNvSpPr/>
          <p:nvPr/>
        </p:nvSpPr>
        <p:spPr>
          <a:xfrm>
            <a:off x="5143857" y="3651766"/>
            <a:ext cx="30480" cy="2758559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1" name="Text 9"/>
          <p:cNvSpPr/>
          <p:nvPr/>
        </p:nvSpPr>
        <p:spPr>
          <a:xfrm>
            <a:off x="5370671" y="3878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Boosted Efficiency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70671" y="4368998"/>
            <a:ext cx="38889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Elimination of manual processes accelerates invoice handling, freeing up resources and improving operational throughput.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486424" y="3651766"/>
            <a:ext cx="4342567" cy="2758559"/>
          </a:xfrm>
          <a:prstGeom prst="rect">
            <a:avLst/>
          </a:prstGeom>
          <a:solidFill>
            <a:srgbClr val="FFD8CC"/>
          </a:solidFill>
          <a:ln/>
        </p:spPr>
      </p:sp>
      <p:sp>
        <p:nvSpPr>
          <p:cNvPr id="14" name="Shape 12"/>
          <p:cNvSpPr/>
          <p:nvPr/>
        </p:nvSpPr>
        <p:spPr>
          <a:xfrm>
            <a:off x="9486424" y="3651766"/>
            <a:ext cx="30480" cy="2758559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5" name="Text 13"/>
          <p:cNvSpPr/>
          <p:nvPr/>
        </p:nvSpPr>
        <p:spPr>
          <a:xfrm>
            <a:off x="9713238" y="3878580"/>
            <a:ext cx="2865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Increased Reliability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3238" y="4368998"/>
            <a:ext cx="38889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data storage and duplicate detection ensure a dependable and trustworthy source of truth for all invoice-related operations.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6730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milestone marks a significant step towards a fully automated, intelligent invoice processing system, driving greater business value.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927"/>
            <a:ext cx="11819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Challenge: Manual Invoice Processing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9495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9901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893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594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96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686889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entry of invoice data is a significant drain on valuable resources, slowing down critical financial operations and diverting personnel from higher-value tasks.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29495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9901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893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594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96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Error-Prone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686889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 error in data transcription leads to inaccuracies, potential financial discrepancies, and increased audit risks, impacting overall data integrity and reliability.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629495"/>
            <a:ext cx="4196358" cy="3492103"/>
          </a:xfrm>
          <a:prstGeom prst="roundRect">
            <a:avLst>
              <a:gd name="adj" fmla="val 419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9901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8933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594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96471"/>
            <a:ext cx="3069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Inefficient Workflows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686889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lack of automation creates bottlenecks in the accounts payable process, delaying payments, hindering vendor relationships, and reducing operational efficiency.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3767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addresses the critical need for an automated system to accurately extract, validate, and store invoice data digitally.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17408" y="1004888"/>
            <a:ext cx="935950" cy="250627"/>
          </a:xfrm>
          <a:prstGeom prst="roundRect">
            <a:avLst>
              <a:gd name="adj" fmla="val 20198"/>
            </a:avLst>
          </a:prstGeom>
          <a:solidFill>
            <a:srgbClr val="FFD8CC"/>
          </a:solidFill>
          <a:ln/>
        </p:spPr>
      </p:sp>
      <p:sp>
        <p:nvSpPr>
          <p:cNvPr id="3" name="Text 1"/>
          <p:cNvSpPr/>
          <p:nvPr/>
        </p:nvSpPr>
        <p:spPr>
          <a:xfrm>
            <a:off x="2207776" y="1050012"/>
            <a:ext cx="755213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MILESTONE 2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117408" y="1295519"/>
            <a:ext cx="4491633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Objectives Achieved</a:t>
            </a:r>
            <a:endParaRPr lang="en-US" sz="2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08" y="2028706"/>
            <a:ext cx="5013960" cy="50139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6414" y="2028706"/>
            <a:ext cx="15061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506414" y="2269450"/>
            <a:ext cx="5013960" cy="1524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8" name="Text 5"/>
          <p:cNvSpPr/>
          <p:nvPr/>
        </p:nvSpPr>
        <p:spPr>
          <a:xfrm>
            <a:off x="7506414" y="2375178"/>
            <a:ext cx="2433161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Field Parsing &amp; Extraction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06414" y="2710577"/>
            <a:ext cx="5013960" cy="40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Regex and NLP techniques to precisely parse and extract key invoice fields, ensuring high accuracy.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6414" y="3324582"/>
            <a:ext cx="15061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506414" y="3565327"/>
            <a:ext cx="5013960" cy="1524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2" name="Text 9"/>
          <p:cNvSpPr/>
          <p:nvPr/>
        </p:nvSpPr>
        <p:spPr>
          <a:xfrm>
            <a:off x="7506414" y="3671054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Financial Validation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6414" y="4006453"/>
            <a:ext cx="5013960" cy="40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logic to validate subtotal, tax, and total amounts, cross-referencing figures for consistency.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506414" y="4620458"/>
            <a:ext cx="15061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7506414" y="4861203"/>
            <a:ext cx="5013960" cy="1524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6" name="Text 13"/>
          <p:cNvSpPr/>
          <p:nvPr/>
        </p:nvSpPr>
        <p:spPr>
          <a:xfrm>
            <a:off x="7506414" y="4966930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Duplicate Detection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06414" y="5302329"/>
            <a:ext cx="5013960" cy="40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mechanisms to detect and prevent duplicate invoice entries, maintaining data integrity.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506414" y="5916335"/>
            <a:ext cx="15061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506414" y="6157079"/>
            <a:ext cx="5013960" cy="1524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20" name="Text 17"/>
          <p:cNvSpPr/>
          <p:nvPr/>
        </p:nvSpPr>
        <p:spPr>
          <a:xfrm>
            <a:off x="7506414" y="626280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Storage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506414" y="6598206"/>
            <a:ext cx="5013960" cy="40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integrated the system to store structured invoice data into a robust database for easy retrieval and analysis.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8238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End-to-End System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Storage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Extraction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OCR Processing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Invoice Input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streamlines the entire invoice lifecycle, transforming raw documents into actionable, structured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6284357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OCR &amp; Image Preprocessing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1" y="1473041"/>
            <a:ext cx="6074093" cy="607409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2607" y="1450181"/>
            <a:ext cx="45720" cy="1268135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2"/>
          <p:cNvSpPr/>
          <p:nvPr/>
        </p:nvSpPr>
        <p:spPr>
          <a:xfrm>
            <a:off x="7773591" y="1473041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Optimized Clarity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73591" y="1905000"/>
            <a:ext cx="5845969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OpenCV for advanced image preprocessing, including noise removal and thresholding, ensures optimal clarity for text recognition.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22607" y="2966204"/>
            <a:ext cx="45720" cy="1004649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8" name="Text 5"/>
          <p:cNvSpPr/>
          <p:nvPr/>
        </p:nvSpPr>
        <p:spPr>
          <a:xfrm>
            <a:off x="7773591" y="2989064"/>
            <a:ext cx="260818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Robust Text Extraction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73591" y="3421023"/>
            <a:ext cx="5845969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Tesseract OCR engine is integrated for powerful and accurate text extraction, converting visual data into machine-readable format.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22607" y="4218742"/>
            <a:ext cx="45720" cy="1268135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1" name="Text 8"/>
          <p:cNvSpPr/>
          <p:nvPr/>
        </p:nvSpPr>
        <p:spPr>
          <a:xfrm>
            <a:off x="7773591" y="4241602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Versatile Input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73591" y="4673560"/>
            <a:ext cx="5845969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designed to seamlessly process both image files (JPG, PNG) and PDF invoices, offering flexibility for various document types.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917138"/>
            <a:ext cx="6321981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Intelligent Field Extraction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53427" y="1930003"/>
            <a:ext cx="6329839" cy="1721287"/>
          </a:xfrm>
          <a:prstGeom prst="roundRect">
            <a:avLst>
              <a:gd name="adj" fmla="val 637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0568" y="1930003"/>
            <a:ext cx="91440" cy="1721287"/>
          </a:xfrm>
          <a:prstGeom prst="roundRect">
            <a:avLst>
              <a:gd name="adj" fmla="val 87361"/>
            </a:avLst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1035010" y="2143006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Invoice Details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35010" y="2599611"/>
            <a:ext cx="5835253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Extracts essential information like store name, unique invoice numbers, and transaction dates with high precision using advanced Regex patterns.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3427" y="3810714"/>
            <a:ext cx="6329839" cy="1441728"/>
          </a:xfrm>
          <a:prstGeom prst="roundRect">
            <a:avLst>
              <a:gd name="adj" fmla="val 7611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0568" y="3810714"/>
            <a:ext cx="91440" cy="1441728"/>
          </a:xfrm>
          <a:prstGeom prst="roundRect">
            <a:avLst>
              <a:gd name="adj" fmla="val 87361"/>
            </a:avLst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1035010" y="4023717"/>
            <a:ext cx="252888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Financial Summation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35010" y="4480322"/>
            <a:ext cx="583525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Accurately identifies subtotal, tax amounts, and the grand total on invoices, enabling automated financial reconciliation.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3427" y="5411867"/>
            <a:ext cx="6329839" cy="1721287"/>
          </a:xfrm>
          <a:prstGeom prst="roundRect">
            <a:avLst>
              <a:gd name="adj" fmla="val 6375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0568" y="5411867"/>
            <a:ext cx="91440" cy="1721287"/>
          </a:xfrm>
          <a:prstGeom prst="roundRect">
            <a:avLst>
              <a:gd name="adj" fmla="val 87361"/>
            </a:avLst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1035010" y="5624870"/>
            <a:ext cx="311527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Detailed Line Item Parsing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35010" y="6081474"/>
            <a:ext cx="5835253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Natural Language Processing (NLP) to parse individual line items, extracting description, quantity, unit price, and total amount for each entry.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54754" y="1894165"/>
            <a:ext cx="6329839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947" y="563999"/>
            <a:ext cx="6512719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Rigorous Validation Logic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7" y="1575911"/>
            <a:ext cx="4243626" cy="4243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7947" y="6005036"/>
            <a:ext cx="277713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Subtotal + Tax = Total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7947" y="6436757"/>
            <a:ext cx="424362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calculation to verify that the sum of subtotal and tax precisely matches the invoice's total amount, ensuring arithmetic correctness.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87" y="1575911"/>
            <a:ext cx="4243626" cy="4243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3387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Tolerance Checks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193387" y="6436757"/>
            <a:ext cx="424362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Incorporates tolerance checks to account for minor discrepancies due to rounding or OCR anomalies, minimizing false positives.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27" y="1575911"/>
            <a:ext cx="4243626" cy="4243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8827" y="6005036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Error Flagging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68827" y="6436757"/>
            <a:ext cx="424362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highlights and flags validation errors, enabling users to quickly identify and address mismatches, maintaining data quality.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6316" y="509826"/>
            <a:ext cx="608945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Ensuring Data Consistency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6" y="1468160"/>
            <a:ext cx="6085761" cy="60857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705" y="1468160"/>
            <a:ext cx="411361" cy="41136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14225" y="1502390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104465" y="1530906"/>
            <a:ext cx="371891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Invoice Number-Based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04465" y="1964055"/>
            <a:ext cx="5527000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employs sophisticated algorithms to identify duplicate invoices based on unique invoice numbers, preventing redundant entries.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5705" y="3051453"/>
            <a:ext cx="411361" cy="41136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4225" y="3085683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104465" y="3114199"/>
            <a:ext cx="271379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Preventing Redundancy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04465" y="3547348"/>
            <a:ext cx="5527000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critical feature ensures that the same invoice is not stored multiple times, streamlining data management and reducing clutter.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5705" y="4634746"/>
            <a:ext cx="411361" cy="411361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14225" y="4668976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104465" y="4697492"/>
            <a:ext cx="305061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Maintaining Data Integrity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04465" y="5130641"/>
            <a:ext cx="5527000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eliminating duplicates, we enhance the overall consistency and reliability of the database, providing a clean and accurate record for financial operations.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0622" y="986433"/>
            <a:ext cx="4524256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Database Storage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2120622" y="1719263"/>
            <a:ext cx="5010983" cy="1603653"/>
          </a:xfrm>
          <a:prstGeom prst="roundRect">
            <a:avLst>
              <a:gd name="adj" fmla="val 39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278737" y="1877378"/>
            <a:ext cx="451604" cy="451604"/>
          </a:xfrm>
          <a:prstGeom prst="roundRect">
            <a:avLst>
              <a:gd name="adj" fmla="val 20245803"/>
            </a:avLst>
          </a:prstGeom>
          <a:solidFill>
            <a:srgbClr val="FFAD9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2919" y="2001441"/>
            <a:ext cx="203240" cy="203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78737" y="2428875"/>
            <a:ext cx="188202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Structured Data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2278737" y="2764036"/>
            <a:ext cx="4694753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extracted invoice data is meticulously structured and stored in a robust database, optimized for efficient query and retrieval.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2120622" y="3422809"/>
            <a:ext cx="5010983" cy="1804035"/>
          </a:xfrm>
          <a:prstGeom prst="roundRect">
            <a:avLst>
              <a:gd name="adj" fmla="val 35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278737" y="3580924"/>
            <a:ext cx="451604" cy="451604"/>
          </a:xfrm>
          <a:prstGeom prst="roundRect">
            <a:avLst>
              <a:gd name="adj" fmla="val 20245803"/>
            </a:avLst>
          </a:prstGeom>
          <a:solidFill>
            <a:srgbClr val="FFAD9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919" y="3704987"/>
            <a:ext cx="203240" cy="2032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78737" y="4132421"/>
            <a:ext cx="2232303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Comprehensive Records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2278737" y="4467582"/>
            <a:ext cx="4694753" cy="601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Beyond core fields, the system stores rich invoice metadata, original extracted text, and detailed line items for complete record-keeping.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2120622" y="5326737"/>
            <a:ext cx="5010983" cy="1804035"/>
          </a:xfrm>
          <a:prstGeom prst="roundRect">
            <a:avLst>
              <a:gd name="adj" fmla="val 35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2278737" y="5484852"/>
            <a:ext cx="451604" cy="451604"/>
          </a:xfrm>
          <a:prstGeom prst="roundRect">
            <a:avLst>
              <a:gd name="adj" fmla="val 20245803"/>
            </a:avLst>
          </a:prstGeom>
          <a:solidFill>
            <a:srgbClr val="FFAD9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2919" y="5608915"/>
            <a:ext cx="203240" cy="2032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78737" y="6036350"/>
            <a:ext cx="2128480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Future-Proof Analytics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2278737" y="6371511"/>
            <a:ext cx="4694753" cy="601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organized data foundation enables powerful future analytics, business intelligence reporting, and compliance auditing capabilities.</a:t>
            </a:r>
            <a:endParaRPr lang="en-US" sz="11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6414" y="1719263"/>
            <a:ext cx="5010983" cy="50109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722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Merriweather Bold</vt:lpstr>
      <vt:lpstr>Arial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Pattem Dharmika</cp:lastModifiedBy>
  <cp:revision>2</cp:revision>
  <dcterms:created xsi:type="dcterms:W3CDTF">2026-01-27T13:44:34Z</dcterms:created>
  <dcterms:modified xsi:type="dcterms:W3CDTF">2026-01-27T13:48:04Z</dcterms:modified>
</cp:coreProperties>
</file>